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9" r:id="rId30"/>
    <p:sldId id="290" r:id="rId31"/>
    <p:sldId id="291" r:id="rId32"/>
    <p:sldId id="292" r:id="rId33"/>
    <p:sldId id="294" r:id="rId34"/>
    <p:sldId id="295" r:id="rId35"/>
    <p:sldId id="296" r:id="rId36"/>
    <p:sldId id="297" r:id="rId37"/>
  </p:sldIdLst>
  <p:sldSz cx="9144000" cy="5143500" type="screen16x9"/>
  <p:notesSz cx="6858000" cy="9144000"/>
  <p:embeddedFontLst>
    <p:embeddedFont>
      <p:font typeface="Montserrat" panose="020B0604020202020204" charset="0"/>
      <p:regular r:id="rId39"/>
      <p:bold r:id="rId40"/>
      <p:italic r:id="rId41"/>
      <p:boldItalic r:id="rId42"/>
    </p:embeddedFont>
    <p:embeddedFont>
      <p:font typeface="Montserrat Medium" panose="020B0604020202020204" charset="0"/>
      <p:regular r:id="rId43"/>
      <p:bold r:id="rId44"/>
      <p:italic r:id="rId45"/>
      <p:boldItalic r:id="rId46"/>
    </p:embeddedFont>
    <p:embeddedFont>
      <p:font typeface="Montserrat SemiBold" panose="020B060402020202020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0" roundtripDataSignature="AMtx7miAlwwDph2M9iw929wfjG0tpyeD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91"/>
      </p:cViewPr>
      <p:guideLst>
        <p:guide orient="horz" pos="73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60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d.team/blog/que-debes-aprender-para-ser-full-stack-guia-completa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d.team/blog/que-es-un-programador-full-stack-existen-o-son-un-mito" TargetMode="Externa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Google Shape;23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" name="Google Shape;24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https://ed.team/blog/que-debes-aprender-para-ser-full-stack-guia-completa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u="sng">
                <a:solidFill>
                  <a:schemeClr val="hlink"/>
                </a:solidFill>
                <a:hlinkClick r:id="rId4"/>
              </a:rPr>
              <a:t>https://ed.team/blog/que-es-un-programador-full-stack-existen-o-son-un-mito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3" name="Google Shape;293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6" name="Google Shape;306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Google Shape;313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4" name="Google Shape;344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2" name="Google Shape;352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1" name="Google Shape;401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7" name="Google Shape;407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4" name="Google Shape;414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0" name="Google Shape;430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6" name="Google Shape;436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1" name="Google Shape;441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4"/>
          <p:cNvSpPr txBox="1">
            <a:spLocks noGrp="1"/>
          </p:cNvSpPr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sz="37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1" name="Google Shape;11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4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" name="Google Shape;14;p44"/>
          <p:cNvSpPr txBox="1">
            <a:spLocks noGrp="1"/>
          </p:cNvSpPr>
          <p:nvPr>
            <p:ph type="subTitle" idx="1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" name="Google Shape;15;p4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Google Shape;16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tarea y consigna">
  <p:cSld name="BIG_NUMBER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3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pic>
        <p:nvPicPr>
          <p:cNvPr id="89" name="Google Shape;89;p5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53"/>
          <p:cNvSpPr txBox="1">
            <a:spLocks noGrp="1"/>
          </p:cNvSpPr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3" name="Google Shape;93;p53"/>
          <p:cNvSpPr txBox="1">
            <a:spLocks noGrp="1"/>
          </p:cNvSpPr>
          <p:nvPr>
            <p:ph type="body" idx="1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portante o recordatorio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4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5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54"/>
          <p:cNvSpPr txBox="1">
            <a:spLocks noGrp="1"/>
          </p:cNvSpPr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sz="3700" b="1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s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55"/>
          <p:cNvSpPr txBox="1">
            <a:spLocks noGrp="1"/>
          </p:cNvSpPr>
          <p:nvPr>
            <p:ph type="body" idx="1"/>
          </p:nvPr>
        </p:nvSpPr>
        <p:spPr>
          <a:xfrm>
            <a:off x="433800" y="1715975"/>
            <a:ext cx="82038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 i="1"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endParaRPr/>
          </a:p>
        </p:txBody>
      </p:sp>
      <p:pic>
        <p:nvPicPr>
          <p:cNvPr id="103" name="Google Shape;103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225" y="906000"/>
            <a:ext cx="1429649" cy="93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32800" y="2758064"/>
            <a:ext cx="1385650" cy="90783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55"/>
          <p:cNvSpPr txBox="1"/>
          <p:nvPr/>
        </p:nvSpPr>
        <p:spPr>
          <a:xfrm>
            <a:off x="432025" y="3792225"/>
            <a:ext cx="8401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Autor/as/es:</a:t>
            </a:r>
            <a:endParaRPr sz="14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6" name="Google Shape;106;p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5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55"/>
          <p:cNvSpPr txBox="1">
            <a:spLocks noGrp="1"/>
          </p:cNvSpPr>
          <p:nvPr>
            <p:ph type="title"/>
          </p:nvPr>
        </p:nvSpPr>
        <p:spPr>
          <a:xfrm>
            <a:off x="1766475" y="3773600"/>
            <a:ext cx="71451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None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5"/>
          <p:cNvSpPr txBox="1">
            <a:spLocks noGrp="1"/>
          </p:cNvSpPr>
          <p:nvPr>
            <p:ph type="title" idx="2"/>
          </p:nvPr>
        </p:nvSpPr>
        <p:spPr>
          <a:xfrm>
            <a:off x="432025" y="83275"/>
            <a:ext cx="71451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 SemiBold"/>
              <a:buNone/>
              <a:defRPr sz="1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10" name="Google Shape;110;p55"/>
          <p:cNvPicPr preferRelativeResize="0"/>
          <p:nvPr/>
        </p:nvPicPr>
        <p:blipFill rotWithShape="1">
          <a:blip r:embed="rId6">
            <a:alphaModFix/>
          </a:blip>
          <a:srcRect t="30756" b="2857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A7B17"/>
          </p15:clr>
        </p15:guide>
        <p15:guide id="2" pos="5441">
          <p15:clr>
            <a:srgbClr val="FA7B17"/>
          </p15:clr>
        </p15:guide>
        <p15:guide id="3" orient="horz" pos="2551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ase 0">
  <p:cSld name="BLANK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6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name="adj" fmla="val 50000"/>
            </a:avLst>
          </a:prstGeom>
          <a:solidFill>
            <a:srgbClr val="7685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56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56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56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56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56"/>
          <p:cNvSpPr txBox="1">
            <a:spLocks noGrp="1"/>
          </p:cNvSpPr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6"/>
          <p:cNvSpPr txBox="1">
            <a:spLocks noGrp="1"/>
          </p:cNvSpPr>
          <p:nvPr>
            <p:ph type="title" idx="2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56"/>
          <p:cNvSpPr txBox="1">
            <a:spLocks noGrp="1"/>
          </p:cNvSpPr>
          <p:nvPr>
            <p:ph type="title" idx="3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56"/>
          <p:cNvSpPr txBox="1">
            <a:spLocks noGrp="1"/>
          </p:cNvSpPr>
          <p:nvPr>
            <p:ph type="title" idx="4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sz="1400" b="1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5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56"/>
          <p:cNvPicPr preferRelativeResize="0"/>
          <p:nvPr/>
        </p:nvPicPr>
        <p:blipFill rotWithShape="1">
          <a:blip r:embed="rId4">
            <a:alphaModFix/>
          </a:blip>
          <a:srcRect t="30756" b="2857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Última clase">
  <p:cSld name="BLANK_1_1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7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name="adj" fmla="val 45084"/>
            </a:avLst>
          </a:prstGeom>
          <a:solidFill>
            <a:srgbClr val="7685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57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57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7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7"/>
          <p:cNvSpPr txBox="1">
            <a:spLocks noGrp="1"/>
          </p:cNvSpPr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sz="1400" b="1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31" name="Google Shape;131;p57"/>
          <p:cNvSpPr txBox="1">
            <a:spLocks noGrp="1"/>
          </p:cNvSpPr>
          <p:nvPr>
            <p:ph type="title" idx="2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32" name="Google Shape;132;p57"/>
          <p:cNvSpPr txBox="1">
            <a:spLocks noGrp="1"/>
          </p:cNvSpPr>
          <p:nvPr>
            <p:ph type="title" idx="3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57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57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7"/>
          <p:cNvSpPr txBox="1">
            <a:spLocks noGrp="1"/>
          </p:cNvSpPr>
          <p:nvPr>
            <p:ph type="title" idx="4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38" name="Google Shape;138;p57"/>
          <p:cNvPicPr preferRelativeResize="0"/>
          <p:nvPr/>
        </p:nvPicPr>
        <p:blipFill rotWithShape="1">
          <a:blip r:embed="rId4">
            <a:alphaModFix/>
          </a:blip>
          <a:srcRect t="30756" b="2857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con título y subtítulo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5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45"/>
          <p:cNvSpPr txBox="1">
            <a:spLocks noGrp="1"/>
          </p:cNvSpPr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sz="4900" b="1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" name="Google Shape;20;p4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21" name="Google Shape;21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ase 2 - 37">
  <p:cSld name="BLANK_1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6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name="adj" fmla="val 50000"/>
            </a:avLst>
          </a:prstGeom>
          <a:solidFill>
            <a:srgbClr val="7685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6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46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46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46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46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6"/>
          <p:cNvSpPr txBox="1">
            <a:spLocks noGrp="1"/>
          </p:cNvSpPr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sz="1400" b="1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3" name="Google Shape;33;p46"/>
          <p:cNvSpPr txBox="1">
            <a:spLocks noGrp="1"/>
          </p:cNvSpPr>
          <p:nvPr>
            <p:ph type="title" idx="2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4" name="Google Shape;34;p46"/>
          <p:cNvSpPr txBox="1">
            <a:spLocks noGrp="1"/>
          </p:cNvSpPr>
          <p:nvPr>
            <p:ph type="title" idx="3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sz="1400" b="1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5" name="Google Shape;35;p46"/>
          <p:cNvSpPr txBox="1">
            <a:spLocks noGrp="1"/>
          </p:cNvSpPr>
          <p:nvPr>
            <p:ph type="title" idx="4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6"/>
          <p:cNvSpPr txBox="1">
            <a:spLocks noGrp="1"/>
          </p:cNvSpPr>
          <p:nvPr>
            <p:ph type="title" idx="5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" name="Google Shape;38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46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6"/>
          <p:cNvSpPr txBox="1">
            <a:spLocks noGrp="1"/>
          </p:cNvSpPr>
          <p:nvPr>
            <p:ph type="title" idx="6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2" name="Google Shape;42;p46"/>
          <p:cNvPicPr preferRelativeResize="0"/>
          <p:nvPr/>
        </p:nvPicPr>
        <p:blipFill rotWithShape="1">
          <a:blip r:embed="rId4">
            <a:alphaModFix/>
          </a:blip>
          <a:srcRect t="30756" b="2857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3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7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4000"/>
              <a:buFont typeface="Montserrat"/>
              <a:buNone/>
              <a:defRPr sz="4000" b="1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6" name="Google Shape;46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pic>
        <p:nvPicPr>
          <p:cNvPr id="47" name="Google Shape;47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8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48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4" name="Google Shape;54;p4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pic>
        <p:nvPicPr>
          <p:cNvPr id="55" name="Google Shape;55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48"/>
          <p:cNvPicPr preferRelativeResize="0"/>
          <p:nvPr/>
        </p:nvPicPr>
        <p:blipFill rotWithShape="1">
          <a:blip r:embed="rId4">
            <a:alphaModFix/>
          </a:blip>
          <a:srcRect t="30756" b="2857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9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9"/>
          <p:cNvSpPr txBox="1">
            <a:spLocks noGrp="1"/>
          </p:cNvSpPr>
          <p:nvPr>
            <p:ph type="body" idx="1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pic>
        <p:nvPicPr>
          <p:cNvPr id="61" name="Google Shape;61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49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49"/>
          <p:cNvPicPr preferRelativeResize="0"/>
          <p:nvPr/>
        </p:nvPicPr>
        <p:blipFill rotWithShape="1">
          <a:blip r:embed="rId4">
            <a:alphaModFix/>
          </a:blip>
          <a:srcRect t="30756" b="2857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epto destacado y explicación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0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50"/>
          <p:cNvSpPr txBox="1">
            <a:spLocks noGrp="1"/>
          </p:cNvSpPr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8" name="Google Shape;68;p50"/>
          <p:cNvSpPr txBox="1">
            <a:spLocks noGrp="1"/>
          </p:cNvSpPr>
          <p:nvPr>
            <p:ph type="subTitle" idx="1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69" name="Google Shape;69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ágenes o gráficos" type="titleOnly">
  <p:cSld name="TITLE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1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4" name="Google Shape;74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51"/>
          <p:cNvPicPr preferRelativeResize="0"/>
          <p:nvPr/>
        </p:nvPicPr>
        <p:blipFill rotWithShape="1">
          <a:blip r:embed="rId4">
            <a:alphaModFix/>
          </a:blip>
          <a:srcRect t="30756" b="2857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jercicios e imagen">
  <p:cSld name="SECTION_TITLE_AND_DESCRI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52"/>
          <p:cNvSpPr txBox="1">
            <a:spLocks noGrp="1"/>
          </p:cNvSpPr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Montserrat"/>
              <a:buNone/>
              <a:defRPr sz="3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0" name="Google Shape;80;p52"/>
          <p:cNvSpPr txBox="1">
            <a:spLocks noGrp="1"/>
          </p:cNvSpPr>
          <p:nvPr>
            <p:ph type="subTitle" idx="1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1" name="Google Shape;81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82" name="Google Shape;82;p52"/>
          <p:cNvSpPr/>
          <p:nvPr/>
        </p:nvSpPr>
        <p:spPr>
          <a:xfrm>
            <a:off x="4572150" y="-18175"/>
            <a:ext cx="45720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" name="Google Shape;83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06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52"/>
          <p:cNvPicPr preferRelativeResize="0"/>
          <p:nvPr/>
        </p:nvPicPr>
        <p:blipFill rotWithShape="1">
          <a:blip r:embed="rId4">
            <a:alphaModFix/>
          </a:blip>
          <a:srcRect t="30756" b="2857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notepad-plus-plus.org/downloads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hyperlink" Target="https://code.visualstudio.com/download/" TargetMode="Externa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coach2coach.es/estructura-sitio-web/" TargetMode="External"/><Relationship Id="rId3" Type="http://schemas.openxmlformats.org/officeDocument/2006/relationships/hyperlink" Target="https://www.w3schools.com/" TargetMode="External"/><Relationship Id="rId7" Type="http://schemas.openxmlformats.org/officeDocument/2006/relationships/hyperlink" Target="https://grafix.es/las-webs-mas-horrorosas-del-mundo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arngren.net/" TargetMode="External"/><Relationship Id="rId5" Type="http://schemas.openxmlformats.org/officeDocument/2006/relationships/hyperlink" Target="https://blog.ida.cl/estrategia-digital/diferencias-aplicacion-web-sitio-web/" TargetMode="External"/><Relationship Id="rId4" Type="http://schemas.openxmlformats.org/officeDocument/2006/relationships/hyperlink" Target="https://instintobinario.com/category/hardware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norr.com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eladerezo.com" TargetMode="Externa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d.team/comunidad/pagina-web-vs-sitio-web-vs-aplicacion-web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"/>
          <p:cNvSpPr txBox="1">
            <a:spLocks noGrp="1"/>
          </p:cNvSpPr>
          <p:nvPr>
            <p:ph type="title"/>
          </p:nvPr>
        </p:nvSpPr>
        <p:spPr>
          <a:xfrm>
            <a:off x="2988475" y="1611325"/>
            <a:ext cx="6155400" cy="13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s"/>
              <a:t>FULL STACK FRONTEND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"/>
              <a:t>Clase 1</a:t>
            </a:r>
            <a:endParaRPr/>
          </a:p>
        </p:txBody>
      </p:sp>
      <p:sp>
        <p:nvSpPr>
          <p:cNvPr id="144" name="Google Shape;144;p1"/>
          <p:cNvSpPr txBox="1">
            <a:spLocks noGrp="1"/>
          </p:cNvSpPr>
          <p:nvPr>
            <p:ph type="subTitle" idx="1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HTML 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Aplicación Web</a:t>
            </a:r>
            <a:endParaRPr/>
          </a:p>
        </p:txBody>
      </p:sp>
      <p:sp>
        <p:nvSpPr>
          <p:cNvPr id="212" name="Google Shape;212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718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1800"/>
              <a:t>El usuario ingresa la URL (dirección) en el navegador.</a:t>
            </a:r>
            <a:endParaRPr sz="1800"/>
          </a:p>
          <a:p>
            <a:pPr marL="457200" lvl="0" indent="-31718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1800"/>
              <a:t>El servidor web recibe la solicitud y envía la respuesta en HTML al navegador.</a:t>
            </a:r>
            <a:endParaRPr sz="1800"/>
          </a:p>
          <a:p>
            <a:pPr marL="457200" lvl="0" indent="-31718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1800"/>
              <a:t>En el navegador se ingresa la información de usuario y contraseña.</a:t>
            </a:r>
            <a:endParaRPr sz="1800"/>
          </a:p>
          <a:p>
            <a:pPr marL="457200" lvl="0" indent="-31718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1800"/>
              <a:t>Dicha información se traduce a HTML. </a:t>
            </a:r>
            <a:endParaRPr sz="1800"/>
          </a:p>
          <a:p>
            <a:pPr marL="457200" lvl="0" indent="-31718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1800"/>
              <a:t>Dicha información se envía al servidor. </a:t>
            </a:r>
            <a:endParaRPr sz="1800"/>
          </a:p>
          <a:p>
            <a:pPr marL="457200" lvl="0" indent="-31718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1800"/>
              <a:t>Si estos datos son válidos el usuario es redireccionado a la página que desea ingresar.</a:t>
            </a:r>
            <a:endParaRPr/>
          </a:p>
        </p:txBody>
      </p:sp>
      <p:pic>
        <p:nvPicPr>
          <p:cNvPr id="213" name="Google Shape;21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45625" y="885425"/>
            <a:ext cx="4839149" cy="355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 txBox="1">
            <a:spLocks noGrp="1"/>
          </p:cNvSpPr>
          <p:nvPr>
            <p:ph type="title"/>
          </p:nvPr>
        </p:nvSpPr>
        <p:spPr>
          <a:xfrm>
            <a:off x="320400" y="597300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Ventajas de una Aplicación Web</a:t>
            </a:r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body" idx="1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Se puede ejecutar desde cualquier dispositivo que cuente con navegador y con conexión a Internet.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No es necesario instalarlas en el dispositivo, basta con un navegador web.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Son fáciles de actualizar y mantener.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Su funcionalidad es independiente al Sistema Operativo instalado en la PC del usuario.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Permite que las aplicaciones sean multiusuarios.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Permite separar los datos almacenados en el servidor de base datos, del front end, donde se muestran al usuario.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Las páginas web poseen estructuras similares que mejoran la experiencia en el uso de las diferentes aplicaciones.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4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Aplicación Escritorio vs. Aplicación Web</a:t>
            </a:r>
            <a:endParaRPr/>
          </a:p>
        </p:txBody>
      </p:sp>
      <p:sp>
        <p:nvSpPr>
          <p:cNvPr id="237" name="Google Shape;237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/>
              <a:t>Aplicación Escritorio</a:t>
            </a:r>
            <a:endParaRPr b="1"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Es aquella que está instalada en el dispositivo del usuario.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Es ejecutada directamente por el sistema operativo del dispositivo, ya sea Microsoft Windows, Mac OS X, Linux, Android, etc.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Su rendimiento depende de diversas configuraciones de hardware como memoria RAM, disco duro, memoria de video, etc.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endParaRPr/>
          </a:p>
        </p:txBody>
      </p:sp>
      <p:sp>
        <p:nvSpPr>
          <p:cNvPr id="238" name="Google Shape;238;p1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/>
              <a:t>Aplicación Web</a:t>
            </a:r>
            <a:endParaRPr b="1"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Es aquella que está instalada en un Servidor.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Su ejecución requiere que el usuario disponga de:</a:t>
            </a:r>
            <a:endParaRPr/>
          </a:p>
          <a:p>
            <a:pPr marL="9144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 sz="1200"/>
              <a:t>Un dispositivo con conexión a Internet</a:t>
            </a:r>
            <a:endParaRPr sz="1200"/>
          </a:p>
          <a:p>
            <a:pPr marL="9144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 sz="1200"/>
              <a:t>Un navegador (Google Chrome, Internet Explorer, Mozilla Firefox, etc.)</a:t>
            </a:r>
            <a:endParaRPr sz="12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El usuario solo necesita renderizar contenido, lo que suele ser menos demandante de poder de cálculo.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5"/>
          <p:cNvSpPr txBox="1">
            <a:spLocks noGrp="1"/>
          </p:cNvSpPr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Front-End y Back-End</a:t>
            </a:r>
            <a:endParaRPr/>
          </a:p>
        </p:txBody>
      </p:sp>
      <p:sp>
        <p:nvSpPr>
          <p:cNvPr id="244" name="Google Shape;244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Concepto Cliente/Servidor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6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Front-End</a:t>
            </a:r>
            <a:endParaRPr/>
          </a:p>
        </p:txBody>
      </p:sp>
      <p:sp>
        <p:nvSpPr>
          <p:cNvPr id="250" name="Google Shape;250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Es la parte visible por el usuario de una página Web.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 relaciona con la creación de una página funcional (computadora / tablet o celular) que puede verse en un navegador (</a:t>
            </a:r>
            <a:r>
              <a:rPr lang="es" b="1"/>
              <a:t>cliente</a:t>
            </a:r>
            <a:r>
              <a:rPr lang="es"/>
              <a:t>).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HTML, CSS y JavaScript.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Editor de texto plano y navegador de Internet.</a:t>
            </a:r>
            <a:endParaRPr/>
          </a:p>
        </p:txBody>
      </p:sp>
      <p:pic>
        <p:nvPicPr>
          <p:cNvPr id="251" name="Google Shape;25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8555" y="1332825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77700" y="1332825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758550" y="3023975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77700" y="3023975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Back-End</a:t>
            </a:r>
            <a:endParaRPr/>
          </a:p>
        </p:txBody>
      </p:sp>
      <p:sp>
        <p:nvSpPr>
          <p:cNvPr id="260" name="Google Shape;26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Corre en el </a:t>
            </a:r>
            <a:r>
              <a:rPr lang="es" b="1"/>
              <a:t>servidor</a:t>
            </a:r>
            <a:r>
              <a:rPr lang="es"/>
              <a:t>.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 encarga del manejo de algoritmos y la utilización de bases de datos para guardar o procesar información: usuarios, productos, claves, procesos de selección, filtros, listados y todo tipo de consultas sobre plataformas Web.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Parte administrativa del sitio Web.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Bases de datos, Python y frameworks asociados.</a:t>
            </a:r>
            <a:endParaRPr/>
          </a:p>
        </p:txBody>
      </p:sp>
      <p:pic>
        <p:nvPicPr>
          <p:cNvPr id="261" name="Google Shape;26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01725" y="12549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41700" y="2223725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701725" y="3139225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18"/>
          <p:cNvPicPr preferRelativeResize="0"/>
          <p:nvPr/>
        </p:nvPicPr>
        <p:blipFill rotWithShape="1">
          <a:blip r:embed="rId3">
            <a:alphaModFix/>
          </a:blip>
          <a:srcRect b="12662"/>
          <a:stretch/>
        </p:blipFill>
        <p:spPr>
          <a:xfrm>
            <a:off x="1936625" y="270088"/>
            <a:ext cx="5270750" cy="460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9"/>
          <p:cNvSpPr txBox="1">
            <a:spLocks noGrp="1"/>
          </p:cNvSpPr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HTML</a:t>
            </a:r>
            <a:endParaRPr/>
          </a:p>
        </p:txBody>
      </p:sp>
      <p:sp>
        <p:nvSpPr>
          <p:cNvPr id="274" name="Google Shape;274;p19"/>
          <p:cNvSpPr txBox="1">
            <a:spLocks noGrp="1"/>
          </p:cNvSpPr>
          <p:nvPr>
            <p:ph type="subTitle" idx="1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" b="1"/>
              <a:t>H</a:t>
            </a:r>
            <a:r>
              <a:rPr lang="es"/>
              <a:t>yper</a:t>
            </a:r>
            <a:r>
              <a:rPr lang="es" b="1"/>
              <a:t>T</a:t>
            </a:r>
            <a:r>
              <a:rPr lang="es"/>
              <a:t>ext </a:t>
            </a:r>
            <a:r>
              <a:rPr lang="es" b="1"/>
              <a:t>M</a:t>
            </a:r>
            <a:r>
              <a:rPr lang="es"/>
              <a:t>arkup </a:t>
            </a:r>
            <a:r>
              <a:rPr lang="es" b="1"/>
              <a:t>L</a:t>
            </a:r>
            <a:r>
              <a:rPr lang="es"/>
              <a:t>anguage: Lenguaje de marcado de hipertexto.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"/>
              <a:t>Define la </a:t>
            </a:r>
            <a:r>
              <a:rPr lang="es" b="1"/>
              <a:t>estructura</a:t>
            </a:r>
            <a:r>
              <a:rPr lang="es"/>
              <a:t>, </a:t>
            </a:r>
            <a:r>
              <a:rPr lang="es" b="1"/>
              <a:t>semántica </a:t>
            </a:r>
            <a:r>
              <a:rPr lang="es"/>
              <a:t>y </a:t>
            </a:r>
            <a:r>
              <a:rPr lang="es" b="1"/>
              <a:t>contenido </a:t>
            </a:r>
            <a:r>
              <a:rPr lang="es"/>
              <a:t>de las páginas Web.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"/>
              <a:t>El navegador (cliente) interpreta el HTML y lo representan en pantalla.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"/>
              <a:t>Permite agregar texto, imágenes, enlaces, tablas, listas, formularios, etc.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"/>
              <a:t>Última versión del estándar: HTML 5.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"/>
              <a:t>No todos los navegadores son capaces de interpretar un mismo código de una manera unificada (siempre debemos probar que funcione en la mayoría de ellos).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"/>
              <a:t>Utiliza etiquetas (tags) que definen la estructura del </a:t>
            </a:r>
            <a:r>
              <a:rPr lang="es" b="1"/>
              <a:t>documento</a:t>
            </a:r>
            <a:r>
              <a:rPr lang="es"/>
              <a:t>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"/>
              <a:t>Texto plano con extensión .html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s" b="1"/>
              <a:t>Hipertexto:</a:t>
            </a:r>
            <a:br>
              <a:rPr lang="es" b="1"/>
            </a:br>
            <a:r>
              <a:rPr lang="es"/>
              <a:t>Sistema que permite enlazar fragmentos de textos entre sí. Permite que la lectura no sea lineal, sino que el usuario acceda a la información a través de los ítems relacionados.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0"/>
          <p:cNvSpPr txBox="1">
            <a:spLocks noGrp="1"/>
          </p:cNvSpPr>
          <p:nvPr>
            <p:ph type="title"/>
          </p:nvPr>
        </p:nvSpPr>
        <p:spPr>
          <a:xfrm>
            <a:off x="320400" y="597300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HTML: ¿Cómo funciona?</a:t>
            </a:r>
            <a:endParaRPr/>
          </a:p>
        </p:txBody>
      </p:sp>
      <p:sp>
        <p:nvSpPr>
          <p:cNvPr id="280" name="Google Shape;280;p20"/>
          <p:cNvSpPr txBox="1">
            <a:spLocks noGrp="1"/>
          </p:cNvSpPr>
          <p:nvPr>
            <p:ph type="body" idx="1"/>
          </p:nvPr>
        </p:nvSpPr>
        <p:spPr>
          <a:xfrm>
            <a:off x="432000" y="1129750"/>
            <a:ext cx="8280000" cy="18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7182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El navegador (</a:t>
            </a:r>
            <a:r>
              <a:rPr lang="es" b="1"/>
              <a:t>cliente</a:t>
            </a:r>
            <a:r>
              <a:rPr lang="es"/>
              <a:t>) le pide información al servidor.</a:t>
            </a:r>
            <a:endParaRPr/>
          </a:p>
          <a:p>
            <a:pPr marL="457200" lvl="0" indent="-317182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El servidor devuelve la información al cliente en un archivo HTML.</a:t>
            </a:r>
            <a:endParaRPr/>
          </a:p>
          <a:p>
            <a:pPr marL="457200" lvl="0" indent="-317182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El navegador en el cliente lee el archivo de arriba hacia abajo y de izquierda a derecha para interpretar la información.</a:t>
            </a:r>
            <a:endParaRPr/>
          </a:p>
          <a:p>
            <a:pPr marL="457200" lvl="0" indent="-317182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Tiene en cuenta las etiquetas que tiene el documento y las va renderizando en la pantalla (lo que se ve en el navegador).</a:t>
            </a:r>
            <a:endParaRPr/>
          </a:p>
        </p:txBody>
      </p:sp>
      <p:pic>
        <p:nvPicPr>
          <p:cNvPr id="281" name="Google Shape;28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3088" y="2910650"/>
            <a:ext cx="8017836" cy="183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1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Editores de texto ¿qué usamos para escribir HTML?</a:t>
            </a:r>
            <a:endParaRPr/>
          </a:p>
        </p:txBody>
      </p:sp>
      <p:sp>
        <p:nvSpPr>
          <p:cNvPr id="287" name="Google Shape;287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Necesitamos utilizar un editor de texto, que genere archivos de “texto plano”.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s"/>
              <a:t>Hay muchos disponibles, desde el bloc de notas de tu sistema operativo hasta algunos multiplataforma como Visual Studio Code.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s"/>
              <a:t>Nota: pueden hacer clic en las imágenes para descargar cada software.</a:t>
            </a:r>
            <a:endParaRPr/>
          </a:p>
        </p:txBody>
      </p:sp>
      <p:sp>
        <p:nvSpPr>
          <p:cNvPr id="288" name="Google Shape;288;p2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endParaRPr/>
          </a:p>
        </p:txBody>
      </p:sp>
      <p:pic>
        <p:nvPicPr>
          <p:cNvPr id="289" name="Google Shape;289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03250" y="1907294"/>
            <a:ext cx="1080000" cy="936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1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293975" y="2844250"/>
            <a:ext cx="2157334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"/>
          <p:cNvSpPr txBox="1">
            <a:spLocks noGrp="1"/>
          </p:cNvSpPr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 b="0"/>
              <a:t>Conceptos básicos de HTML</a:t>
            </a:r>
            <a:endParaRPr b="0"/>
          </a:p>
        </p:txBody>
      </p:sp>
      <p:sp>
        <p:nvSpPr>
          <p:cNvPr id="150" name="Google Shape;150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endParaRPr/>
          </a:p>
        </p:txBody>
      </p:sp>
      <p:pic>
        <p:nvPicPr>
          <p:cNvPr id="151" name="Google Shape;15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14813" y="2868475"/>
            <a:ext cx="714375" cy="72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2"/>
          <p:cNvSpPr txBox="1">
            <a:spLocks noGrp="1"/>
          </p:cNvSpPr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</a:pPr>
            <a:r>
              <a:rPr lang="es"/>
              <a:t>Página Web</a:t>
            </a:r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Estructura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Estas etiquetas ayudan a definir la clase de contenido tendrá una página Web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s"/>
              <a:t>Describen su significado tanto para el navegador como para el desarrollador. A través de ellas los navegadores y buscadores reconocen patrones y una estructura determinada.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s"/>
              <a:t>Debemos respetarlas porque ayudan al navegador a entender su significado para mostrarlo en pantalla y ayudan a los buscadores a reconocer el contenido y la estructura del sitio.</a:t>
            </a:r>
            <a:endParaRPr/>
          </a:p>
        </p:txBody>
      </p:sp>
      <p:sp>
        <p:nvSpPr>
          <p:cNvPr id="302" name="Google Shape;302;p23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Estructura de una Página Web (ejemplo)</a:t>
            </a:r>
            <a:endParaRPr/>
          </a:p>
        </p:txBody>
      </p:sp>
      <p:pic>
        <p:nvPicPr>
          <p:cNvPr id="303" name="Google Shape;303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64000" y="1322525"/>
            <a:ext cx="4527600" cy="3122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4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Estructura de una Página Web (ejemplo)</a:t>
            </a:r>
            <a:endParaRPr/>
          </a:p>
        </p:txBody>
      </p:sp>
      <p:pic>
        <p:nvPicPr>
          <p:cNvPr id="309" name="Google Shape;309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4900" y="1170125"/>
            <a:ext cx="2881395" cy="342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62725" y="1170125"/>
            <a:ext cx="3930993" cy="342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5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Estructura de una Página Web (código)</a:t>
            </a:r>
            <a:endParaRPr/>
          </a:p>
        </p:txBody>
      </p:sp>
      <p:sp>
        <p:nvSpPr>
          <p:cNvPr id="316" name="Google Shape;316;p25"/>
          <p:cNvSpPr txBox="1">
            <a:spLocks noGrp="1"/>
          </p:cNvSpPr>
          <p:nvPr>
            <p:ph type="body" idx="2"/>
          </p:nvPr>
        </p:nvSpPr>
        <p:spPr>
          <a:xfrm>
            <a:off x="622025" y="4121250"/>
            <a:ext cx="8248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8108"/>
              <a:buNone/>
            </a:pPr>
            <a:r>
              <a:rPr lang="es" b="1"/>
              <a:t>Tip:</a:t>
            </a:r>
            <a:r>
              <a:rPr lang="es"/>
              <a:t> En VSC si escribimos </a:t>
            </a:r>
            <a:r>
              <a:rPr lang="es">
                <a:latin typeface="Courier New"/>
                <a:ea typeface="Courier New"/>
                <a:cs typeface="Courier New"/>
                <a:sym typeface="Courier New"/>
              </a:rPr>
              <a:t>html:5</a:t>
            </a:r>
            <a:r>
              <a:rPr lang="es"/>
              <a:t> y presionamos TAB este código se escribirá automáticamente.</a:t>
            </a:r>
            <a:endParaRPr/>
          </a:p>
        </p:txBody>
      </p:sp>
      <p:pic>
        <p:nvPicPr>
          <p:cNvPr id="317" name="Google Shape;317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1475" y="1322525"/>
            <a:ext cx="7341036" cy="264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6"/>
          <p:cNvSpPr txBox="1">
            <a:spLocks noGrp="1"/>
          </p:cNvSpPr>
          <p:nvPr>
            <p:ph type="title"/>
          </p:nvPr>
        </p:nvSpPr>
        <p:spPr>
          <a:xfrm>
            <a:off x="320400" y="597300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Estructura de una Página Web (código)</a:t>
            </a:r>
            <a:endParaRPr/>
          </a:p>
        </p:txBody>
      </p:sp>
      <p:sp>
        <p:nvSpPr>
          <p:cNvPr id="323" name="Google Shape;323;p26"/>
          <p:cNvSpPr txBox="1">
            <a:spLocks noGrp="1"/>
          </p:cNvSpPr>
          <p:nvPr>
            <p:ph type="body" idx="1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42857"/>
              <a:buNone/>
            </a:pPr>
            <a:r>
              <a:rPr lang="es" b="1"/>
              <a:t>&lt;!DOCTYPE html&gt;</a:t>
            </a:r>
            <a:r>
              <a:rPr lang="es"/>
              <a:t> Indica que la versión corresponde a HTML5.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42857"/>
              <a:buNone/>
            </a:pPr>
            <a:r>
              <a:rPr lang="es" b="1"/>
              <a:t>&lt;html lang= “es”&gt; </a:t>
            </a:r>
            <a:r>
              <a:rPr lang="es"/>
              <a:t>Es la etiqueta principal que engloba al resto de las etiquetas, el atributo </a:t>
            </a:r>
            <a:r>
              <a:rPr lang="es" i="1"/>
              <a:t>lang</a:t>
            </a:r>
            <a:r>
              <a:rPr lang="es"/>
              <a:t> define el tipo de lenguaje.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42857"/>
              <a:buNone/>
            </a:pPr>
            <a:r>
              <a:rPr lang="es" b="1"/>
              <a:t>&lt;head&gt; </a:t>
            </a:r>
            <a:r>
              <a:rPr lang="es"/>
              <a:t>Es la cabeza del documento que contiene los metadatos de la página web.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42857"/>
              <a:buNone/>
            </a:pPr>
            <a:r>
              <a:rPr lang="es" b="1"/>
              <a:t>&lt;meta charset="utf-8"&gt; </a:t>
            </a:r>
            <a:r>
              <a:rPr lang="es"/>
              <a:t>Indica al navegador qué tipo de caracteres contiene la página, con el atributo </a:t>
            </a:r>
            <a:r>
              <a:rPr lang="es" i="1"/>
              <a:t>charset</a:t>
            </a:r>
            <a:r>
              <a:rPr lang="es"/>
              <a:t> vamos a indicar el conjunto de caracteres que vamos a usar y con el valor "utf-8" abarcamos a la mayoría de los sistemas de escritura.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42857"/>
              <a:buNone/>
            </a:pPr>
            <a:r>
              <a:rPr lang="es" b="1"/>
              <a:t>&lt;title&gt; </a:t>
            </a:r>
            <a:r>
              <a:rPr lang="es"/>
              <a:t>Indica el título de la página Web, que se visualiza en la barra de título del navegador.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42857"/>
              <a:buNone/>
            </a:pPr>
            <a:r>
              <a:rPr lang="es" b="1"/>
              <a:t>&lt;body&gt;</a:t>
            </a:r>
            <a:r>
              <a:rPr lang="es"/>
              <a:t> Es el cuerpo del documento donde va a estar todo el contenido que vamos a mostrar.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42857"/>
              <a:buNone/>
            </a:pPr>
            <a:endParaRPr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7"/>
          <p:cNvSpPr txBox="1">
            <a:spLocks noGrp="1"/>
          </p:cNvSpPr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</a:pPr>
            <a:r>
              <a:rPr lang="es"/>
              <a:t>Sintaxis</a:t>
            </a:r>
            <a:endParaRPr/>
          </a:p>
        </p:txBody>
      </p:sp>
      <p:sp>
        <p:nvSpPr>
          <p:cNvPr id="329" name="Google Shape;329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Las etiquetas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8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Las etiquetas</a:t>
            </a:r>
            <a:endParaRPr/>
          </a:p>
        </p:txBody>
      </p:sp>
      <p:sp>
        <p:nvSpPr>
          <p:cNvPr id="335" name="Google Shape;335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Definen qué función cumple cada elemento dentro de la página.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Estructura básica, tienen una apertura y un cierre que describen la información contenida entre ellas, aunque algunos casos solamente tienen apertura, como la etiqueta &lt;br&gt; (line break o  salto de línea):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endParaRPr/>
          </a:p>
        </p:txBody>
      </p:sp>
      <p:pic>
        <p:nvPicPr>
          <p:cNvPr id="336" name="Google Shape;33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80200" y="2425438"/>
            <a:ext cx="1042030" cy="29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12013" y="2903375"/>
            <a:ext cx="2409825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787450" y="3722236"/>
            <a:ext cx="2409825" cy="539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02175" y="2378950"/>
            <a:ext cx="2630225" cy="38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02175" y="2883537"/>
            <a:ext cx="4509849" cy="66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02175" y="3670850"/>
            <a:ext cx="5085275" cy="73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9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Etiquetas básicas</a:t>
            </a:r>
            <a:endParaRPr/>
          </a:p>
        </p:txBody>
      </p:sp>
      <p:sp>
        <p:nvSpPr>
          <p:cNvPr id="347" name="Google Shape;347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/>
              <a:t>&lt;h1&gt;, &lt;h2&gt;, &lt;h3&gt;….&lt;h6&gt;:</a:t>
            </a:r>
            <a:r>
              <a:rPr lang="es"/>
              <a:t> Encabezados, numerados del 1 al 6 por orden de relevancia. Es importante respetar ese orden para que el navegador entienda la estructura de la página.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s" b="1"/>
              <a:t>Tip:</a:t>
            </a:r>
            <a:r>
              <a:rPr lang="es"/>
              <a:t> En VSC si escribimos </a:t>
            </a:r>
            <a:r>
              <a:rPr lang="es"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lang="es"/>
              <a:t> y presionamos TAB la etiqueta de cierre se escribe automáticamente</a:t>
            </a:r>
            <a:endParaRPr/>
          </a:p>
        </p:txBody>
      </p:sp>
      <p:pic>
        <p:nvPicPr>
          <p:cNvPr id="348" name="Google Shape;34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78100" y="1802188"/>
            <a:ext cx="2263525" cy="211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0800" y="1802200"/>
            <a:ext cx="3883350" cy="203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0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Las etiquetas</a:t>
            </a:r>
            <a:endParaRPr/>
          </a:p>
        </p:txBody>
      </p:sp>
      <p:sp>
        <p:nvSpPr>
          <p:cNvPr id="355" name="Google Shape;355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s" sz="1800" b="1">
                <a:solidFill>
                  <a:srgbClr val="FF0000"/>
                </a:solidFill>
              </a:rPr>
              <a:t>&lt;etiqueta </a:t>
            </a:r>
            <a:r>
              <a:rPr lang="es" sz="1800" b="1"/>
              <a:t>      </a:t>
            </a:r>
            <a:r>
              <a:rPr lang="es" sz="1800" b="1">
                <a:solidFill>
                  <a:schemeClr val="accent1"/>
                </a:solidFill>
              </a:rPr>
              <a:t>atributo =</a:t>
            </a:r>
            <a:r>
              <a:rPr lang="es" sz="1800" b="1"/>
              <a:t>      </a:t>
            </a:r>
            <a:r>
              <a:rPr lang="es" sz="1800" b="1">
                <a:solidFill>
                  <a:schemeClr val="accent5"/>
                </a:solidFill>
              </a:rPr>
              <a:t>“valor”</a:t>
            </a:r>
            <a:r>
              <a:rPr lang="es" sz="1800" b="1"/>
              <a:t>  </a:t>
            </a:r>
            <a:r>
              <a:rPr lang="es" sz="1800" b="1">
                <a:solidFill>
                  <a:srgbClr val="FF0000"/>
                </a:solidFill>
              </a:rPr>
              <a:t>&gt;</a:t>
            </a:r>
            <a:r>
              <a:rPr lang="es" sz="1800" b="1"/>
              <a:t>    </a:t>
            </a:r>
            <a:r>
              <a:rPr lang="es" sz="1800" i="1"/>
              <a:t>Contenido</a:t>
            </a:r>
            <a:r>
              <a:rPr lang="es" sz="1800" b="1"/>
              <a:t>  </a:t>
            </a:r>
            <a:r>
              <a:rPr lang="es" sz="1800" b="1">
                <a:solidFill>
                  <a:srgbClr val="FF0000"/>
                </a:solidFill>
              </a:rPr>
              <a:t>&lt;/etiqueta&gt;</a:t>
            </a:r>
            <a:endParaRPr sz="1800" b="1">
              <a:solidFill>
                <a:srgbClr val="FF0000"/>
              </a:solidFill>
            </a:endParaRPr>
          </a:p>
        </p:txBody>
      </p:sp>
      <p:sp>
        <p:nvSpPr>
          <p:cNvPr id="356" name="Google Shape;356;p30"/>
          <p:cNvSpPr txBox="1">
            <a:spLocks noGrp="1"/>
          </p:cNvSpPr>
          <p:nvPr>
            <p:ph type="body" idx="1"/>
          </p:nvPr>
        </p:nvSpPr>
        <p:spPr>
          <a:xfrm>
            <a:off x="914850" y="2174200"/>
            <a:ext cx="1290600" cy="16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s" sz="1600">
                <a:solidFill>
                  <a:srgbClr val="FF0000"/>
                </a:solidFill>
              </a:rPr>
              <a:t>html, body, img, title, head, … </a:t>
            </a:r>
            <a:r>
              <a:rPr lang="es" sz="1600"/>
              <a:t>      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357" name="Google Shape;357;p30"/>
          <p:cNvSpPr txBox="1">
            <a:spLocks noGrp="1"/>
          </p:cNvSpPr>
          <p:nvPr>
            <p:ph type="body" idx="1"/>
          </p:nvPr>
        </p:nvSpPr>
        <p:spPr>
          <a:xfrm>
            <a:off x="2331050" y="2174200"/>
            <a:ext cx="1463700" cy="16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s" sz="1600">
                <a:solidFill>
                  <a:schemeClr val="accent1"/>
                </a:solidFill>
              </a:rPr>
              <a:t>charset, alt, src, id, class, href, target, … 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358" name="Google Shape;358;p30"/>
          <p:cNvSpPr txBox="1">
            <a:spLocks noGrp="1"/>
          </p:cNvSpPr>
          <p:nvPr>
            <p:ph type="body" idx="1"/>
          </p:nvPr>
        </p:nvSpPr>
        <p:spPr>
          <a:xfrm>
            <a:off x="3807275" y="2174200"/>
            <a:ext cx="1290600" cy="16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s" sz="1600">
                <a:solidFill>
                  <a:schemeClr val="accent5"/>
                </a:solidFill>
              </a:rPr>
              <a:t>utf-8, nombre de clase, id, url, …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359" name="Google Shape;359;p30"/>
          <p:cNvSpPr txBox="1">
            <a:spLocks noGrp="1"/>
          </p:cNvSpPr>
          <p:nvPr>
            <p:ph type="body" idx="1"/>
          </p:nvPr>
        </p:nvSpPr>
        <p:spPr>
          <a:xfrm>
            <a:off x="371800" y="3517550"/>
            <a:ext cx="10218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s" b="1"/>
              <a:t>Ejemplo: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360" name="Google Shape;360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053" y="3871600"/>
            <a:ext cx="7171038" cy="40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1" name="Google Shape;361;p30"/>
          <p:cNvCxnSpPr/>
          <p:nvPr/>
        </p:nvCxnSpPr>
        <p:spPr>
          <a:xfrm flipH="1">
            <a:off x="1593700" y="1650588"/>
            <a:ext cx="8100" cy="4347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62" name="Google Shape;362;p30"/>
          <p:cNvCxnSpPr/>
          <p:nvPr/>
        </p:nvCxnSpPr>
        <p:spPr>
          <a:xfrm flipH="1">
            <a:off x="3058850" y="1650588"/>
            <a:ext cx="8100" cy="434700"/>
          </a:xfrm>
          <a:prstGeom prst="straightConnector1">
            <a:avLst/>
          </a:prstGeom>
          <a:noFill/>
          <a:ln w="28575" cap="flat" cmpd="sng">
            <a:solidFill>
              <a:srgbClr val="768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63" name="Google Shape;363;p30"/>
          <p:cNvCxnSpPr/>
          <p:nvPr/>
        </p:nvCxnSpPr>
        <p:spPr>
          <a:xfrm flipH="1">
            <a:off x="4524000" y="1650588"/>
            <a:ext cx="8100" cy="43470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4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Etiquetas básicas</a:t>
            </a:r>
            <a:endParaRPr/>
          </a:p>
        </p:txBody>
      </p:sp>
      <p:sp>
        <p:nvSpPr>
          <p:cNvPr id="395" name="Google Shape;395;p34"/>
          <p:cNvSpPr txBox="1">
            <a:spLocks noGrp="1"/>
          </p:cNvSpPr>
          <p:nvPr>
            <p:ph type="body" idx="1"/>
          </p:nvPr>
        </p:nvSpPr>
        <p:spPr>
          <a:xfrm>
            <a:off x="311700" y="1402000"/>
            <a:ext cx="3093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s" b="1"/>
              <a:t>&lt;p&gt;: </a:t>
            </a:r>
            <a:r>
              <a:rPr lang="es"/>
              <a:t>Representa un párrafo.</a:t>
            </a:r>
            <a:endParaRPr/>
          </a:p>
        </p:txBody>
      </p:sp>
      <p:pic>
        <p:nvPicPr>
          <p:cNvPr id="396" name="Google Shape;396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6800" y="1922063"/>
            <a:ext cx="4934775" cy="129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9049" y="3546549"/>
            <a:ext cx="7783699" cy="10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34"/>
          <p:cNvSpPr txBox="1"/>
          <p:nvPr/>
        </p:nvSpPr>
        <p:spPr>
          <a:xfrm>
            <a:off x="5835725" y="1876050"/>
            <a:ext cx="30426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Tip:</a:t>
            </a:r>
            <a:r>
              <a:rPr lang="es"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 VSC con si escribimos </a:t>
            </a:r>
            <a:r>
              <a:rPr lang="es" sz="1400" b="0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Lorem100</a:t>
            </a:r>
            <a:r>
              <a:rPr lang="es"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se escribirá un texto de ejemplo de 100 palabras.  Y escribiendo </a:t>
            </a:r>
            <a:r>
              <a:rPr lang="es" sz="1400" b="0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p*3</a:t>
            </a:r>
            <a:r>
              <a:rPr lang="es"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se crearán 3 etiquetas </a:t>
            </a:r>
            <a:r>
              <a:rPr lang="es" sz="1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&lt;p&gt;</a:t>
            </a:r>
            <a:r>
              <a:rPr lang="es"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"/>
          <p:cNvSpPr txBox="1">
            <a:spLocks noGrp="1"/>
          </p:cNvSpPr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Les damos la bienvenida</a:t>
            </a:r>
            <a:endParaRPr/>
          </a:p>
        </p:txBody>
      </p:sp>
      <p:sp>
        <p:nvSpPr>
          <p:cNvPr id="157" name="Google Shape;157;p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5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Ejemplos de páginas Web</a:t>
            </a:r>
            <a:endParaRPr/>
          </a:p>
        </p:txBody>
      </p:sp>
      <p:sp>
        <p:nvSpPr>
          <p:cNvPr id="404" name="Google Shape;404;p35"/>
          <p:cNvSpPr txBox="1">
            <a:spLocks noGrp="1"/>
          </p:cNvSpPr>
          <p:nvPr>
            <p:ph type="body" idx="1"/>
          </p:nvPr>
        </p:nvSpPr>
        <p:spPr>
          <a:xfrm>
            <a:off x="340950" y="1170000"/>
            <a:ext cx="8462100" cy="3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https://www.w3schools.com/</a:t>
            </a:r>
            <a:r>
              <a:rPr lang="es"/>
              <a:t> 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s" u="sng">
                <a:solidFill>
                  <a:schemeClr val="hlink"/>
                </a:solidFill>
                <a:hlinkClick r:id="rId4"/>
              </a:rPr>
              <a:t>https://instintobinario.com/category/hardware/</a:t>
            </a:r>
            <a:r>
              <a:rPr lang="es"/>
              <a:t> 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s" u="sng">
                <a:solidFill>
                  <a:schemeClr val="hlink"/>
                </a:solidFill>
                <a:hlinkClick r:id="rId5"/>
              </a:rPr>
              <a:t>https://blog.ida.cl/estrategia-digital/diferencias-aplicacion-web-sitio-web/ 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s" b="1"/>
              <a:t>Ejemplos de lo que </a:t>
            </a:r>
            <a:r>
              <a:rPr lang="es" b="1">
                <a:solidFill>
                  <a:srgbClr val="FF0000"/>
                </a:solidFill>
              </a:rPr>
              <a:t>no</a:t>
            </a:r>
            <a:r>
              <a:rPr lang="es" b="1"/>
              <a:t> hay que hacer:</a:t>
            </a:r>
            <a:endParaRPr b="1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s" u="sng">
                <a:solidFill>
                  <a:schemeClr val="hlink"/>
                </a:solidFill>
                <a:hlinkClick r:id="rId6"/>
              </a:rPr>
              <a:t>http://arngren.net/ 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s"/>
              <a:t>Artículo: </a:t>
            </a:r>
            <a:r>
              <a:rPr lang="es" u="sng">
                <a:solidFill>
                  <a:schemeClr val="hlink"/>
                </a:solidFill>
                <a:hlinkClick r:id="rId7"/>
              </a:rPr>
              <a:t>https://grafix.es/las-webs-mas-horrorosas-del-mundo/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s" b="1"/>
              <a:t>Cómo pensar la estructura de un Sitio Web:      </a:t>
            </a:r>
            <a:r>
              <a:rPr lang="es"/>
              <a:t> </a:t>
            </a:r>
            <a:endParaRPr/>
          </a:p>
          <a:p>
            <a:pPr marL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s" u="sng">
                <a:solidFill>
                  <a:schemeClr val="hlink"/>
                </a:solidFill>
                <a:hlinkClick r:id="rId8"/>
              </a:rPr>
              <a:t>https://coach2coach.es/estructura-sitio-web/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6"/>
          <p:cNvSpPr txBox="1">
            <a:spLocks noGrp="1"/>
          </p:cNvSpPr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lang="es"/>
              <a:t>Actividad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lang="es"/>
              <a:t>Clase 1</a:t>
            </a:r>
            <a:endParaRPr/>
          </a:p>
        </p:txBody>
      </p:sp>
      <p:sp>
        <p:nvSpPr>
          <p:cNvPr id="410" name="Google Shape;410;p36"/>
          <p:cNvSpPr txBox="1">
            <a:spLocks noGrp="1"/>
          </p:cNvSpPr>
          <p:nvPr>
            <p:ph type="subTitle" idx="1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s"/>
              <a:t>Analizar los siguientes sitios web</a:t>
            </a:r>
            <a:endParaRPr/>
          </a:p>
        </p:txBody>
      </p:sp>
      <p:pic>
        <p:nvPicPr>
          <p:cNvPr id="411" name="Google Shape;411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797687">
            <a:off x="5294825" y="641075"/>
            <a:ext cx="3505201" cy="350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7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Actividad:</a:t>
            </a:r>
            <a:endParaRPr/>
          </a:p>
        </p:txBody>
      </p:sp>
      <p:sp>
        <p:nvSpPr>
          <p:cNvPr id="417" name="Google Shape;417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Investigar los siguientes sitios web e identificar: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Header (encabezado)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Footer (pie)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Nav (menú)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Párrafos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Imágenes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Links 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Iconos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etc.</a:t>
            </a:r>
            <a:endParaRPr/>
          </a:p>
        </p:txBody>
      </p:sp>
      <p:sp>
        <p:nvSpPr>
          <p:cNvPr id="418" name="Google Shape;418;p37"/>
          <p:cNvSpPr txBox="1">
            <a:spLocks noGrp="1"/>
          </p:cNvSpPr>
          <p:nvPr>
            <p:ph type="body" idx="2"/>
          </p:nvPr>
        </p:nvSpPr>
        <p:spPr>
          <a:xfrm>
            <a:off x="5477394" y="2392952"/>
            <a:ext cx="25167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6"/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www.knorr.com/</a:t>
            </a:r>
            <a:endParaRPr/>
          </a:p>
        </p:txBody>
      </p:sp>
      <p:pic>
        <p:nvPicPr>
          <p:cNvPr id="419" name="Google Shape;419;p37"/>
          <p:cNvPicPr preferRelativeResize="0"/>
          <p:nvPr/>
        </p:nvPicPr>
        <p:blipFill rotWithShape="1">
          <a:blip r:embed="rId4">
            <a:alphaModFix/>
          </a:blip>
          <a:srcRect l="12243" r="13818"/>
          <a:stretch/>
        </p:blipFill>
        <p:spPr>
          <a:xfrm>
            <a:off x="5860031" y="928213"/>
            <a:ext cx="1751426" cy="126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60032" y="2954140"/>
            <a:ext cx="1751424" cy="1125409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37"/>
          <p:cNvSpPr txBox="1">
            <a:spLocks noGrp="1"/>
          </p:cNvSpPr>
          <p:nvPr>
            <p:ph type="body" idx="2"/>
          </p:nvPr>
        </p:nvSpPr>
        <p:spPr>
          <a:xfrm>
            <a:off x="5477394" y="4279838"/>
            <a:ext cx="25167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6"/>
              <a:buNone/>
            </a:pPr>
            <a:r>
              <a:rPr lang="es" u="sng">
                <a:solidFill>
                  <a:schemeClr val="hlink"/>
                </a:solidFill>
                <a:hlinkClick r:id="rId6"/>
              </a:rPr>
              <a:t>www.eladerezo.com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9"/>
          <p:cNvSpPr txBox="1">
            <a:spLocks noGrp="1"/>
          </p:cNvSpPr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Tarea para el proyecto:</a:t>
            </a:r>
            <a:endParaRPr/>
          </a:p>
        </p:txBody>
      </p:sp>
      <p:sp>
        <p:nvSpPr>
          <p:cNvPr id="433" name="Google Shape;433;p39"/>
          <p:cNvSpPr txBox="1">
            <a:spLocks noGrp="1"/>
          </p:cNvSpPr>
          <p:nvPr>
            <p:ph type="body" idx="1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Empezar a formar un grupo/equipo de 4 personas.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Comenzar a pensar en el contenido del proyecto web.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Recuerden que la temática es libre.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Recomendamos visitar sitios web de similares temáticas.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0"/>
          <p:cNvSpPr txBox="1">
            <a:spLocks noGrp="1"/>
          </p:cNvSpPr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"/>
              <a:t>No te olvides de dar el presente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1"/>
          <p:cNvSpPr txBox="1">
            <a:spLocks noGrp="1"/>
          </p:cNvSpPr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"/>
              <a:t>Recordá: </a:t>
            </a:r>
            <a:endParaRPr/>
          </a:p>
          <a:p>
            <a:pPr marL="45720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lang="es" sz="3200" b="0">
                <a:latin typeface="Montserrat SemiBold"/>
                <a:ea typeface="Montserrat SemiBold"/>
                <a:cs typeface="Montserrat SemiBold"/>
                <a:sym typeface="Montserrat SemiBold"/>
              </a:rPr>
              <a:t>Revisar la Cartelera de Novedades.</a:t>
            </a:r>
            <a:endParaRPr sz="3200" b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lang="es" sz="3200" b="0">
                <a:latin typeface="Montserrat SemiBold"/>
                <a:ea typeface="Montserrat SemiBold"/>
                <a:cs typeface="Montserrat SemiBold"/>
                <a:sym typeface="Montserrat SemiBold"/>
              </a:rPr>
              <a:t>Hacer tus consultas en el Foro.</a:t>
            </a:r>
            <a:endParaRPr sz="3200" b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" sz="3200"/>
              <a:t>Todo en el Aula Virtual.</a:t>
            </a:r>
            <a:endParaRPr sz="32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2"/>
          <p:cNvSpPr txBox="1">
            <a:spLocks noGrp="1"/>
          </p:cNvSpPr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3700"/>
              <a:buNone/>
            </a:pPr>
            <a:r>
              <a:rPr lang="es"/>
              <a:t>Muchas gracias por tu atención.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3700"/>
              <a:buNone/>
            </a:pPr>
            <a:r>
              <a:rPr lang="es"/>
              <a:t>Nos vemos pronto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"/>
          <p:cNvSpPr txBox="1">
            <a:spLocks noGrp="1"/>
          </p:cNvSpPr>
          <p:nvPr>
            <p:ph type="title" idx="2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Clase 01</a:t>
            </a:r>
            <a:endParaRPr/>
          </a:p>
        </p:txBody>
      </p:sp>
      <p:sp>
        <p:nvSpPr>
          <p:cNvPr id="163" name="Google Shape;163;p4"/>
          <p:cNvSpPr txBox="1">
            <a:spLocks noGrp="1"/>
          </p:cNvSpPr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Clase 00</a:t>
            </a:r>
            <a:endParaRPr/>
          </a:p>
        </p:txBody>
      </p:sp>
      <p:sp>
        <p:nvSpPr>
          <p:cNvPr id="164" name="Google Shape;164;p4"/>
          <p:cNvSpPr txBox="1">
            <a:spLocks noGrp="1"/>
          </p:cNvSpPr>
          <p:nvPr>
            <p:ph type="title" idx="3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/>
              <a:t>Clase 02</a:t>
            </a:r>
            <a:endParaRPr/>
          </a:p>
        </p:txBody>
      </p:sp>
      <p:sp>
        <p:nvSpPr>
          <p:cNvPr id="165" name="Google Shape;165;p4"/>
          <p:cNvSpPr txBox="1">
            <a:spLocks noGrp="1"/>
          </p:cNvSpPr>
          <p:nvPr>
            <p:ph type="title" idx="4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/>
              <a:t>Presentación del curso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Sobre Codo a Codo.</a:t>
            </a:r>
            <a:endParaRPr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Objetivo del curso y lineamientos de cursada.</a:t>
            </a:r>
            <a:endParaRPr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Conceptos básicos sobre Full Stack.</a:t>
            </a:r>
            <a:endParaRPr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Herramientas a utilizar.</a:t>
            </a:r>
            <a:endParaRPr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Instalación del software.</a:t>
            </a:r>
            <a:endParaRPr/>
          </a:p>
        </p:txBody>
      </p:sp>
      <p:sp>
        <p:nvSpPr>
          <p:cNvPr id="166" name="Google Shape;166;p4"/>
          <p:cNvSpPr txBox="1">
            <a:spLocks noGrp="1"/>
          </p:cNvSpPr>
          <p:nvPr>
            <p:ph type="title" idx="5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/>
              <a:t>HTML 2 - Continuando con HTML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Listas y enlaces.</a:t>
            </a:r>
            <a:endParaRPr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Rutas absolutas y relativas.</a:t>
            </a:r>
            <a:endParaRPr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Elementos en bloque y en línea.</a:t>
            </a:r>
            <a:endParaRPr/>
          </a:p>
        </p:txBody>
      </p:sp>
      <p:sp>
        <p:nvSpPr>
          <p:cNvPr id="167" name="Google Shape;167;p4"/>
          <p:cNvSpPr txBox="1">
            <a:spLocks noGrp="1"/>
          </p:cNvSpPr>
          <p:nvPr>
            <p:ph type="title" idx="6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/>
              <a:t>HTML 1 - Conceptos básicos de HTML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Conceptos básicos de la web</a:t>
            </a:r>
            <a:endParaRPr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Proyecto web: ¿qué es?</a:t>
            </a:r>
            <a:endParaRPr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Concepto Cliente/Servidor</a:t>
            </a:r>
            <a:endParaRPr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Introducción a HTML. Etiquetas básicas y atributos.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Página, Sitio y Aplicación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Página Web</a:t>
            </a:r>
            <a:endParaRPr/>
          </a:p>
        </p:txBody>
      </p:sp>
      <p:sp>
        <p:nvSpPr>
          <p:cNvPr id="178" name="Google Shape;178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Principales características de una página Web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Es un documento HTML (texto, imágenes, videos, CSS, Javascript).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Pueden ser estáticas (sólo código) o dinámica (con, por ejemplo, contenido extraído de una base de datos).</a:t>
            </a:r>
            <a:endParaRPr/>
          </a:p>
        </p:txBody>
      </p:sp>
      <p:pic>
        <p:nvPicPr>
          <p:cNvPr id="179" name="Google Shape;17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05500" y="1676181"/>
            <a:ext cx="1800000" cy="18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Sitio Web</a:t>
            </a:r>
            <a:endParaRPr/>
          </a:p>
        </p:txBody>
      </p:sp>
      <p:sp>
        <p:nvSpPr>
          <p:cNvPr id="185" name="Google Shape;185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Principales características de un sitio Web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Son un conjunto de páginas Web estructuradas en un dominio.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 pueden crear escribiendo código o mediante CMS o builders.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Pertenecen a empresas, organizaciones o personas.</a:t>
            </a:r>
            <a:endParaRPr/>
          </a:p>
        </p:txBody>
      </p:sp>
      <p:pic>
        <p:nvPicPr>
          <p:cNvPr id="186" name="Google Shape;186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55775" y="1671738"/>
            <a:ext cx="1800000" cy="18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Aplicación Web</a:t>
            </a:r>
            <a:endParaRPr/>
          </a:p>
        </p:txBody>
      </p:sp>
      <p:sp>
        <p:nvSpPr>
          <p:cNvPr id="192" name="Google Shape;192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Principales características de una aplicación Web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Es un software desarrollado con tecnologías Web.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 crea mediante código, utilizando diversos lenguajes de programación, librerías, frameworks, etc.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Son creadas por desarrolladores Web profesionales.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s" b="1">
                <a:solidFill>
                  <a:schemeClr val="dk1"/>
                </a:solidFill>
              </a:rPr>
              <a:t>Fuente:</a:t>
            </a:r>
            <a:r>
              <a:rPr lang="es" b="1" u="sng">
                <a:solidFill>
                  <a:schemeClr val="hlink"/>
                </a:solidFill>
                <a:hlinkClick r:id="rId3"/>
              </a:rPr>
              <a:t>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https://ed.team/comunidad/pagina-web-vs-sitio-web-vs-aplicacion-web</a:t>
            </a:r>
            <a:endParaRPr/>
          </a:p>
        </p:txBody>
      </p:sp>
      <p:pic>
        <p:nvPicPr>
          <p:cNvPr id="193" name="Google Shape;193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77325" y="1960675"/>
            <a:ext cx="1800000" cy="18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9"/>
          <p:cNvSpPr txBox="1">
            <a:spLocks noGrp="1"/>
          </p:cNvSpPr>
          <p:nvPr>
            <p:ph type="title"/>
          </p:nvPr>
        </p:nvSpPr>
        <p:spPr>
          <a:xfrm>
            <a:off x="320400" y="597300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Aplicación de Escritorio</a:t>
            </a:r>
            <a:endParaRPr/>
          </a:p>
        </p:txBody>
      </p:sp>
      <p:sp>
        <p:nvSpPr>
          <p:cNvPr id="199" name="Google Shape;199;p9"/>
          <p:cNvSpPr txBox="1">
            <a:spLocks noGrp="1"/>
          </p:cNvSpPr>
          <p:nvPr>
            <p:ph type="body" idx="1"/>
          </p:nvPr>
        </p:nvSpPr>
        <p:spPr>
          <a:xfrm>
            <a:off x="432025" y="1304875"/>
            <a:ext cx="8280000" cy="14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El usuario accede a la aplicación.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La aplicación accede a un repositorio de datos para pedir información o para modificarla.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La aplicación muestra al usuario la información solicitada.</a:t>
            </a:r>
            <a:endParaRPr/>
          </a:p>
        </p:txBody>
      </p:sp>
      <p:pic>
        <p:nvPicPr>
          <p:cNvPr id="200" name="Google Shape;200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50950" y="2956525"/>
            <a:ext cx="1483575" cy="1483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1" name="Google Shape;201;p9"/>
          <p:cNvCxnSpPr/>
          <p:nvPr/>
        </p:nvCxnSpPr>
        <p:spPr>
          <a:xfrm>
            <a:off x="3746875" y="3161450"/>
            <a:ext cx="1674300" cy="193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2" name="Google Shape;202;p9"/>
          <p:cNvCxnSpPr/>
          <p:nvPr/>
        </p:nvCxnSpPr>
        <p:spPr>
          <a:xfrm flipH="1">
            <a:off x="3863275" y="3638275"/>
            <a:ext cx="1489500" cy="3366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3" name="Google Shape;203;p9"/>
          <p:cNvSpPr/>
          <p:nvPr/>
        </p:nvSpPr>
        <p:spPr>
          <a:xfrm>
            <a:off x="3163375" y="2911850"/>
            <a:ext cx="458700" cy="442800"/>
          </a:xfrm>
          <a:prstGeom prst="ellipse">
            <a:avLst/>
          </a:prstGeom>
          <a:solidFill>
            <a:srgbClr val="7685E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6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9"/>
          <p:cNvSpPr/>
          <p:nvPr/>
        </p:nvSpPr>
        <p:spPr>
          <a:xfrm>
            <a:off x="5545975" y="3281600"/>
            <a:ext cx="458700" cy="442800"/>
          </a:xfrm>
          <a:prstGeom prst="ellipse">
            <a:avLst/>
          </a:prstGeom>
          <a:solidFill>
            <a:srgbClr val="7685E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6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9"/>
          <p:cNvSpPr/>
          <p:nvPr/>
        </p:nvSpPr>
        <p:spPr>
          <a:xfrm>
            <a:off x="3319613" y="3834050"/>
            <a:ext cx="458700" cy="442800"/>
          </a:xfrm>
          <a:prstGeom prst="ellipse">
            <a:avLst/>
          </a:prstGeom>
          <a:solidFill>
            <a:srgbClr val="7685E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6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" name="Google Shape;206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81525" y="2911838"/>
            <a:ext cx="1623599" cy="162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1580</Words>
  <Application>Microsoft Office PowerPoint</Application>
  <PresentationFormat>Presentación en pantalla (16:9)</PresentationFormat>
  <Paragraphs>188</Paragraphs>
  <Slides>36</Slides>
  <Notes>36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36</vt:i4>
      </vt:variant>
    </vt:vector>
  </HeadingPairs>
  <TitlesOfParts>
    <vt:vector size="42" baseType="lpstr">
      <vt:lpstr>Montserrat</vt:lpstr>
      <vt:lpstr>Montserrat Medium</vt:lpstr>
      <vt:lpstr>Montserrat SemiBold</vt:lpstr>
      <vt:lpstr>Arial</vt:lpstr>
      <vt:lpstr>Courier New</vt:lpstr>
      <vt:lpstr>Simple Light</vt:lpstr>
      <vt:lpstr>FULL STACK FRONTEND Clase 1</vt:lpstr>
      <vt:lpstr>Conceptos básicos de HTML</vt:lpstr>
      <vt:lpstr>Les damos la bienvenida</vt:lpstr>
      <vt:lpstr>Clase 01</vt:lpstr>
      <vt:lpstr>Página, Sitio y Aplicación</vt:lpstr>
      <vt:lpstr>Página Web</vt:lpstr>
      <vt:lpstr>Sitio Web</vt:lpstr>
      <vt:lpstr>Aplicación Web</vt:lpstr>
      <vt:lpstr>Aplicación de Escritorio</vt:lpstr>
      <vt:lpstr>Aplicación Web</vt:lpstr>
      <vt:lpstr>Ventajas de una Aplicación Web</vt:lpstr>
      <vt:lpstr>Aplicación Escritorio vs. Aplicación Web</vt:lpstr>
      <vt:lpstr>Front-End y Back-End</vt:lpstr>
      <vt:lpstr>Front-End</vt:lpstr>
      <vt:lpstr>Back-End</vt:lpstr>
      <vt:lpstr>Presentación de PowerPoint</vt:lpstr>
      <vt:lpstr>HTML</vt:lpstr>
      <vt:lpstr>HTML: ¿Cómo funciona?</vt:lpstr>
      <vt:lpstr>Editores de texto ¿qué usamos para escribir HTML?</vt:lpstr>
      <vt:lpstr>Página Web</vt:lpstr>
      <vt:lpstr>Estructura de una Página Web (ejemplo)</vt:lpstr>
      <vt:lpstr>Estructura de una Página Web (ejemplo)</vt:lpstr>
      <vt:lpstr>Estructura de una Página Web (código)</vt:lpstr>
      <vt:lpstr>Estructura de una Página Web (código)</vt:lpstr>
      <vt:lpstr>Sintaxis</vt:lpstr>
      <vt:lpstr>Las etiquetas</vt:lpstr>
      <vt:lpstr>Etiquetas básicas</vt:lpstr>
      <vt:lpstr>Las etiquetas</vt:lpstr>
      <vt:lpstr>Etiquetas básicas</vt:lpstr>
      <vt:lpstr>Ejemplos de páginas Web</vt:lpstr>
      <vt:lpstr>Actividad  Clase 1</vt:lpstr>
      <vt:lpstr>Actividad:</vt:lpstr>
      <vt:lpstr>Tarea para el proyecto:</vt:lpstr>
      <vt:lpstr>No te olvides de dar el presente</vt:lpstr>
      <vt:lpstr>Recordá:  Revisar la Cartelera de Novedades. Hacer tus consultas en el Foro.  Todo en el Aula Virtual.</vt:lpstr>
      <vt:lpstr>Muchas gracias por tu atención. Nos vemos pronto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FULL STACK FRONTEND Clase 1</dc:title>
  <cp:lastModifiedBy>Arbusta</cp:lastModifiedBy>
  <cp:revision>2</cp:revision>
  <dcterms:modified xsi:type="dcterms:W3CDTF">2024-03-04T23:38:59Z</dcterms:modified>
</cp:coreProperties>
</file>